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07" r:id="rId3"/>
    <p:sldId id="406" r:id="rId4"/>
    <p:sldId id="403" r:id="rId5"/>
    <p:sldId id="422" r:id="rId6"/>
    <p:sldId id="426" r:id="rId7"/>
    <p:sldId id="420" r:id="rId8"/>
    <p:sldId id="427" r:id="rId9"/>
    <p:sldId id="417" r:id="rId10"/>
    <p:sldId id="423" r:id="rId11"/>
    <p:sldId id="428" r:id="rId12"/>
    <p:sldId id="409" r:id="rId13"/>
    <p:sldId id="412" r:id="rId14"/>
    <p:sldId id="413" r:id="rId15"/>
    <p:sldId id="418" r:id="rId16"/>
    <p:sldId id="414" r:id="rId17"/>
    <p:sldId id="415" r:id="rId18"/>
    <p:sldId id="425" r:id="rId19"/>
    <p:sldId id="424" r:id="rId20"/>
    <p:sldId id="354" r:id="rId21"/>
  </p:sldIdLst>
  <p:sldSz cx="12192000" cy="6858000"/>
  <p:notesSz cx="6797675" cy="9926638"/>
  <p:embeddedFontLst>
    <p:embeddedFont>
      <p:font typeface="Bradley Hand ITC" panose="03070402050302030203" pitchFamily="66" charset="77"/>
      <p:regular r:id="rId24"/>
    </p:embeddedFont>
    <p:embeddedFont>
      <p:font typeface="Cambria Math" panose="02040503050406030204" pitchFamily="18" charset="0"/>
      <p:regular r:id="rId25"/>
    </p:embeddedFont>
    <p:embeddedFont>
      <p:font typeface="ShellHeavy" pitchFamily="2" charset="0"/>
      <p:regular r:id="rId26"/>
      <p:bold r:id="rId27"/>
    </p:embeddedFont>
    <p:embeddedFont>
      <p:font typeface="ShellMedium" panose="00000600000000000000" charset="0"/>
      <p:regular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204F9-77C6-44CF-8AD1-2D268AC7EA19}" v="278" dt="2023-12-15T14:04:46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4" autoAdjust="0"/>
    <p:restoredTop sz="94186" autoAdjust="0"/>
  </p:normalViewPr>
  <p:slideViewPr>
    <p:cSldViewPr snapToGrid="0">
      <p:cViewPr>
        <p:scale>
          <a:sx n="66" d="100"/>
          <a:sy n="66" d="100"/>
        </p:scale>
        <p:origin x="1168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25/06/2024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25/06/2024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Pruning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Selective attention, Low-rank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</a:t>
            </a:r>
            <a:r>
              <a:rPr lang="en-US" sz="1800" b="1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 Sharing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Pruning with Structured Sparsity, Multi-Task Learning.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4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20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8C588169-FD01-B769-1AC9-4CD0C32C59E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7E32244-D8CD-3DE4-0444-BD5FFD1B0C1A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1A146AA-F9B4-4F6C-60A5-AEFEFDC2073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BB1B7AE-D13B-146D-D34A-12469AF84EE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6C9023F-5DE7-FBF6-40AC-59DB52EE66B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2E238F8-8CA8-3DDA-831C-48EB42D1EB2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927CFEE1-446C-5B5E-303F-344BECBF3F0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D4E2D9E-2E0A-23FF-4741-B422D8F82BB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43D1C44-5551-72E3-B953-16981047AF5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D7DB41C-8E2E-6ECB-1330-8DDBC856485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F5007E08-CD8C-7192-53C9-0872FE9387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719ACD7-5545-7EE1-3947-656B0E5A4F2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44D7A4A-3D20-4273-62CF-D5DB878E272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B18837F-FBB0-D5D7-DAD2-390A9A8A3F3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6B94C5-6E6E-E7AF-780B-264CEDE5697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FAB8DCB-1290-DB26-E298-FDFF28963D5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84F277C-FBCC-330B-25EB-DE9CB596D5F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C462E50-5682-3E0E-0E5F-34F569BB661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52DE4D8-72F5-79BB-A0B0-E8CBDA6329E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B68B7D5-5D78-4680-B845-BD2F2358FAD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A454783-D24A-2EB2-70D3-EB47CACE7C7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766800" y="3016173"/>
            <a:ext cx="9973373" cy="1076041"/>
          </a:xfrm>
        </p:spPr>
        <p:txBody>
          <a:bodyPr/>
          <a:lstStyle/>
          <a:p>
            <a:r>
              <a:rPr lang="en-GB" dirty="0"/>
              <a:t>CompactNet: Deep Learning Compression for Efficient Deployment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66800" y="4832086"/>
            <a:ext cx="10502562" cy="388643"/>
          </a:xfrm>
        </p:spPr>
        <p:txBody>
          <a:bodyPr/>
          <a:lstStyle/>
          <a:p>
            <a:r>
              <a:rPr lang="en-GB" dirty="0"/>
              <a:t>Ashish Ranjan, </a:t>
            </a:r>
            <a:r>
              <a:rPr lang="en-GB" dirty="0" err="1"/>
              <a:t>Prakalp</a:t>
            </a:r>
            <a:r>
              <a:rPr lang="en-GB" dirty="0"/>
              <a:t> </a:t>
            </a:r>
            <a:r>
              <a:rPr lang="en-GB" dirty="0" err="1"/>
              <a:t>Somawanshi</a:t>
            </a:r>
            <a:r>
              <a:rPr lang="en-GB" dirty="0"/>
              <a:t>*, </a:t>
            </a:r>
            <a:r>
              <a:rPr lang="en-GB" dirty="0" err="1"/>
              <a:t>Dr.</a:t>
            </a:r>
            <a:r>
              <a:rPr lang="en-GB" dirty="0"/>
              <a:t> Pradipta Biswas**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766800" y="5215334"/>
            <a:ext cx="4531341" cy="237600"/>
          </a:xfrm>
        </p:spPr>
        <p:txBody>
          <a:bodyPr/>
          <a:lstStyle/>
          <a:p>
            <a:r>
              <a:rPr lang="en-GB" dirty="0"/>
              <a:t>IISC, *DSML (IDA), **Associate Professor IISc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982421FB-0678-5646-882A-7243CBA3006D}"/>
              </a:ext>
            </a:extLst>
          </p:cNvPr>
          <p:cNvSpPr txBox="1">
            <a:spLocks/>
          </p:cNvSpPr>
          <p:nvPr/>
        </p:nvSpPr>
        <p:spPr bwMode="auto">
          <a:xfrm>
            <a:off x="766800" y="2111413"/>
            <a:ext cx="4663915" cy="5643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600" b="0" kern="1200" cap="none" spc="0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Model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96D3-1E87-4516-7067-75303DC1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82" y="980826"/>
            <a:ext cx="1141781" cy="1019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4804-2461-980B-B80D-CB6432EED0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7999" y="1647894"/>
            <a:ext cx="5436887" cy="3161174"/>
          </a:xfrm>
        </p:spPr>
        <p:txBody>
          <a:bodyPr/>
          <a:lstStyle/>
          <a:p>
            <a:r>
              <a:rPr lang="en-IN" sz="1600" b="1" dirty="0">
                <a:solidFill>
                  <a:schemeClr val="bg2">
                    <a:lumMod val="10000"/>
                  </a:schemeClr>
                </a:solidFill>
                <a:effectLst/>
              </a:rPr>
              <a:t>L1 and L2 Structured Pruning</a:t>
            </a:r>
            <a:endParaRPr lang="en-IN" sz="16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  <a:t>• </a:t>
            </a:r>
            <a:r>
              <a:rPr lang="en-IN" sz="1600" b="1" dirty="0">
                <a:solidFill>
                  <a:schemeClr val="bg2">
                    <a:lumMod val="10000"/>
                  </a:schemeClr>
                </a:solidFill>
                <a:effectLst/>
              </a:rPr>
              <a:t>Key Idea</a:t>
            </a:r>
            <a: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  <a:t>: Removes Filters based on their Norm.</a:t>
            </a:r>
          </a:p>
          <a:p>
            <a:pPr lvl="1"/>
            <a:endParaRPr lang="en-IN" sz="16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lvl="1" indent="0">
              <a:buNone/>
            </a:pPr>
            <a: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  <a:t>• </a:t>
            </a:r>
            <a:r>
              <a:rPr lang="en-IN" sz="1600" b="1" dirty="0">
                <a:solidFill>
                  <a:schemeClr val="bg2">
                    <a:lumMod val="10000"/>
                  </a:schemeClr>
                </a:solidFill>
                <a:effectLst/>
              </a:rPr>
              <a:t>L1</a:t>
            </a:r>
            <a: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  <a:t>: </a:t>
            </a:r>
          </a:p>
          <a:p>
            <a:pPr lvl="1"/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endParaRPr lang="en-IN" sz="16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lvl="1" indent="0">
              <a:buNone/>
            </a:pPr>
            <a: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  <a:t>• </a:t>
            </a:r>
            <a:r>
              <a:rPr lang="en-IN" sz="1600" b="1" dirty="0">
                <a:solidFill>
                  <a:schemeClr val="bg2">
                    <a:lumMod val="10000"/>
                  </a:schemeClr>
                </a:solidFill>
                <a:effectLst/>
              </a:rPr>
              <a:t>L2</a:t>
            </a:r>
            <a: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  <a:t>:</a:t>
            </a:r>
            <a:b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</a:br>
            <a:endParaRPr lang="en-IN" sz="16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b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</a:br>
            <a:endParaRPr lang="en-IN" sz="16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b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</a:br>
            <a:endParaRPr lang="en-IN" sz="1600" dirty="0"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78B2-9C03-367A-42D3-BF46572E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550" y="2597860"/>
            <a:ext cx="4646138" cy="80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8EE44-8322-042F-3E95-CE100F6D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10" y="2314076"/>
            <a:ext cx="3543198" cy="86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97D7B-4A4D-89FF-E632-F5B7B0D69A7D}"/>
              </a:ext>
            </a:extLst>
          </p:cNvPr>
          <p:cNvSpPr txBox="1"/>
          <p:nvPr/>
        </p:nvSpPr>
        <p:spPr bwMode="auto">
          <a:xfrm>
            <a:off x="6096000" y="1366754"/>
            <a:ext cx="5583238" cy="123110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IN" sz="1600" b="1" dirty="0">
                <a:solidFill>
                  <a:schemeClr val="bg2">
                    <a:lumMod val="10000"/>
                  </a:schemeClr>
                </a:solidFill>
                <a:effectLst/>
              </a:rPr>
              <a:t>Filter Pruning via Geometric Median (FPGM)</a:t>
            </a:r>
          </a:p>
          <a:p>
            <a:endParaRPr lang="en-IN" sz="16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  <a:t>• </a:t>
            </a:r>
            <a:r>
              <a:rPr lang="en-IN" sz="1600" b="1" dirty="0">
                <a:solidFill>
                  <a:schemeClr val="bg2">
                    <a:lumMod val="10000"/>
                  </a:schemeClr>
                </a:solidFill>
                <a:effectLst/>
              </a:rPr>
              <a:t>Key Idea</a:t>
            </a:r>
            <a:r>
              <a:rPr lang="en-IN" sz="1600" dirty="0">
                <a:solidFill>
                  <a:schemeClr val="bg2">
                    <a:lumMod val="10000"/>
                  </a:schemeClr>
                </a:solidFill>
                <a:effectLst/>
              </a:rPr>
              <a:t>: Removes redundant filters by identifying and eliminating those that are similar to others using geometric median.</a:t>
            </a:r>
            <a:endParaRPr lang="en-US" sz="1600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0EE7A-BFD7-84D9-FF53-412FA510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210" y="3395191"/>
            <a:ext cx="3348324" cy="984801"/>
          </a:xfrm>
          <a:prstGeom prst="rect">
            <a:avLst/>
          </a:prstGeom>
        </p:spPr>
      </p:pic>
      <p:pic>
        <p:nvPicPr>
          <p:cNvPr id="2052" name="Picture 4" descr="Relation between filter pruning and channel pruning. Pruned filters in... |  Download Scientific Diagram">
            <a:extLst>
              <a:ext uri="{FF2B5EF4-FFF2-40B4-BE49-F238E27FC236}">
                <a16:creationId xmlns:a16="http://schemas.microsoft.com/office/drawing/2014/main" id="{876931D6-ED2C-770A-4D37-5901FCD6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13" y="4379992"/>
            <a:ext cx="4215495" cy="18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1">
            <a:extLst>
              <a:ext uri="{FF2B5EF4-FFF2-40B4-BE49-F238E27FC236}">
                <a16:creationId xmlns:a16="http://schemas.microsoft.com/office/drawing/2014/main" id="{CDD95B1C-67A2-D1B4-A030-BE3E9608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76" y="4318195"/>
            <a:ext cx="3342886" cy="188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oup of squares with green arrows pointing at each other&#10;&#10;Description automatically generated">
            <a:extLst>
              <a:ext uri="{FF2B5EF4-FFF2-40B4-BE49-F238E27FC236}">
                <a16:creationId xmlns:a16="http://schemas.microsoft.com/office/drawing/2014/main" id="{9FBCEE7D-7A34-A580-C18C-3B8E4B9A1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044" y="3321897"/>
            <a:ext cx="1233180" cy="996298"/>
          </a:xfrm>
          <a:prstGeom prst="rect">
            <a:avLst/>
          </a:prstGeom>
        </p:spPr>
      </p:pic>
      <p:pic>
        <p:nvPicPr>
          <p:cNvPr id="14" name="Picture 13" descr="A group of squares with green arrows&#10;&#10;Description automatically generated">
            <a:extLst>
              <a:ext uri="{FF2B5EF4-FFF2-40B4-BE49-F238E27FC236}">
                <a16:creationId xmlns:a16="http://schemas.microsoft.com/office/drawing/2014/main" id="{3332D6C5-7EF1-9286-E887-77DC9FCEF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4772" y="3314762"/>
            <a:ext cx="1268050" cy="10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978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BA558-10E9-292C-701D-088558CEA8FC}"/>
              </a:ext>
            </a:extLst>
          </p:cNvPr>
          <p:cNvSpPr txBox="1"/>
          <p:nvPr/>
        </p:nvSpPr>
        <p:spPr bwMode="auto">
          <a:xfrm>
            <a:off x="508000" y="1400591"/>
            <a:ext cx="10930877" cy="52313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SNIP: Single-shot Network Pruning based on Connection Sensitivity</a:t>
            </a:r>
          </a:p>
          <a:p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• Key Idea: Prunes weights before training by assessing the sensitivity of connections</a:t>
            </a:r>
          </a:p>
          <a:p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Gradient Signal Preservation (</a:t>
            </a:r>
            <a:r>
              <a:rPr lang="en-IN" sz="1600" dirty="0" err="1">
                <a:solidFill>
                  <a:schemeClr val="bg2">
                    <a:lumMod val="10000"/>
                  </a:schemeClr>
                </a:solidFill>
              </a:rPr>
              <a:t>GraSP</a:t>
            </a:r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  <a:br>
              <a:rPr lang="en-IN" sz="1600" dirty="0">
                <a:solidFill>
                  <a:schemeClr val="bg2">
                    <a:lumMod val="10000"/>
                  </a:schemeClr>
                </a:solidFill>
              </a:rPr>
            </a:br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• Key Idea: Ensures the pruned network maintains gradient flow for continued effective training.</a:t>
            </a:r>
          </a:p>
          <a:p>
            <a:br>
              <a:rPr lang="en-IN" sz="1600" dirty="0">
                <a:solidFill>
                  <a:schemeClr val="bg2">
                    <a:lumMod val="10000"/>
                  </a:schemeClr>
                </a:solidFill>
              </a:rPr>
            </a:br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Synaptic Flow</a:t>
            </a:r>
          </a:p>
          <a:p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• Key Idea: Preserves the flow of synaptic information during pruning to maintain the network’s trainability.</a:t>
            </a:r>
          </a:p>
          <a:p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IN" sz="1600" dirty="0" err="1">
                <a:solidFill>
                  <a:schemeClr val="bg2">
                    <a:lumMod val="10000"/>
                  </a:schemeClr>
                </a:solidFill>
              </a:rPr>
              <a:t>OurAlgo</a:t>
            </a:r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: Combined Gradient and Magnitude-Based Pruning</a:t>
            </a:r>
          </a:p>
          <a:p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IN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• Key Idea: Combines gradient-based and magnitude-based pruning to balance structural and functional significance.</a:t>
            </a:r>
          </a:p>
          <a:p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endParaRPr lang="en-US" sz="16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AB54-9E39-9ACB-3378-D884493F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872" y="1112328"/>
            <a:ext cx="2308643" cy="808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45180-0928-BB1A-3401-634ED717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760" y="2436322"/>
            <a:ext cx="2277507" cy="567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32C43-51F3-3360-D770-424BE84A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922" y="3549822"/>
            <a:ext cx="2478710" cy="739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205B2-1616-9DB6-BF90-F9D512581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629" y="4931792"/>
            <a:ext cx="3627619" cy="7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87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9ED1-BFA2-0469-3A08-952FC51C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 And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533BE-BEA0-A183-CAF4-9C40EB832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E0FC-9D13-A4E7-A119-554B8B6DB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E5255-E202-5AAC-D4A9-8C6F6CC095D4}"/>
              </a:ext>
            </a:extLst>
          </p:cNvPr>
          <p:cNvSpPr txBox="1"/>
          <p:nvPr/>
        </p:nvSpPr>
        <p:spPr>
          <a:xfrm>
            <a:off x="508000" y="1226197"/>
            <a:ext cx="577631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Datasets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Classification: Utilized the CIFAR-10 dataset for both training and testing the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Object Detection: Employed a custom dataset of trucks formatted in the COCO format.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2">
                    <a:lumMod val="10000"/>
                  </a:schemeClr>
                </a:solidFill>
              </a:rPr>
              <a:t>Segmentation: Used the Caravan dataset for the segmentation tasks.</a:t>
            </a:r>
          </a:p>
          <a:p>
            <a:pPr algn="l"/>
            <a:endParaRPr lang="en-IN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80E8580-2DEF-F208-B62D-0FFBF2A81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37" y="712800"/>
            <a:ext cx="6301812" cy="1807814"/>
          </a:xfrm>
          <a:prstGeom prst="rect">
            <a:avLst/>
          </a:prstGeom>
        </p:spPr>
      </p:pic>
      <p:pic>
        <p:nvPicPr>
          <p:cNvPr id="10" name="Picture 9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101303C8-3B6D-B6D8-E84B-1B9AA3DB7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83" y="4790944"/>
            <a:ext cx="6095548" cy="2031849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3D9F713-3DD0-43FB-7C1C-FF5F9FEF8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" y="3134222"/>
            <a:ext cx="5976441" cy="1867638"/>
          </a:xfrm>
          <a:prstGeom prst="rect">
            <a:avLst/>
          </a:prstGeom>
        </p:spPr>
      </p:pic>
      <p:pic>
        <p:nvPicPr>
          <p:cNvPr id="14" name="Picture 1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2EFE49C-2D0C-8F81-43BE-9DA8FBA50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2479192"/>
            <a:ext cx="6095550" cy="20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9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0A14-4C30-B119-173C-B69E89FD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EA0E7-56C5-BAE1-B9BB-63CC803FF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FE2FE-5891-1E3A-DA32-083D4A09F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 descr="A table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721E3E5-2CB0-AD2F-6862-E734FA55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4" y="1210151"/>
            <a:ext cx="6738269" cy="3380627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C400BEA-B82C-EE6A-DE1D-C22A9C18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26" y="997167"/>
            <a:ext cx="4968578" cy="45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87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72C3-756E-332D-9484-E4EC06F8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651305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7DD9-A913-8DBC-EDEA-E08503E30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872D0-DA26-1C8F-B318-9DDCF708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2CD7D-A318-947B-BCA4-26371D0C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33" y="1109272"/>
            <a:ext cx="8441127" cy="53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2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9DA1-D718-9580-21BF-9D396557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Results</a:t>
            </a:r>
          </a:p>
        </p:txBody>
      </p:sp>
      <p:pic>
        <p:nvPicPr>
          <p:cNvPr id="7" name="Content Placeholder 6" descr="A graph with a red line&#10;&#10;Description automatically generated">
            <a:extLst>
              <a:ext uri="{FF2B5EF4-FFF2-40B4-BE49-F238E27FC236}">
                <a16:creationId xmlns:a16="http://schemas.microsoft.com/office/drawing/2014/main" id="{73FB2510-96BC-85D5-440C-0CA60468F61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64" y="1938130"/>
            <a:ext cx="5123723" cy="2981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5695-C10B-2154-2A2A-97C52BDF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45D2-BEB1-4706-3954-FB6E84115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D9AC941F-DD3B-C813-3504-22E76B68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948070"/>
            <a:ext cx="5148064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FB9A-C806-116C-53FE-1893F543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471423"/>
          </a:xfrm>
        </p:spPr>
        <p:txBody>
          <a:bodyPr/>
          <a:lstStyle/>
          <a:p>
            <a:r>
              <a:rPr lang="en-US" dirty="0" err="1"/>
              <a:t>UNet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B01C-3384-0DAC-541F-AF63B1501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FA29D-BB87-62AF-3D2B-2C70000B1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A89-1540-C44F-B489-E72EA729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349115"/>
            <a:ext cx="5583237" cy="474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BACFF-F94C-50AD-EBE0-03EB4AE2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84224"/>
            <a:ext cx="5583238" cy="48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0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D0C0-D7B8-341C-890F-E133334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4D9B-B49B-1B11-2847-A12A550F7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F317-0E32-B24A-EB81-8BE5C374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2DDC4-C0CD-2ADC-E444-7C49DF1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15" y="1351722"/>
            <a:ext cx="5687644" cy="459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534B7-E99A-77D6-1930-CF9BD5FF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2" y="1258957"/>
            <a:ext cx="5683168" cy="48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9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337E-8BAF-B498-BB4B-615791437D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9002" y="3054473"/>
            <a:ext cx="8413995" cy="1007574"/>
          </a:xfrm>
        </p:spPr>
        <p:txBody>
          <a:bodyPr/>
          <a:lstStyle/>
          <a:p>
            <a:pPr algn="ctr"/>
            <a:r>
              <a:rPr lang="en-US" sz="5400" dirty="0"/>
              <a:t>USER 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D8B65-87DA-7250-AD6C-27122AF22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252A-86BC-2406-30D4-AE1EBA3BB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324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47B5-A113-01FF-7AE8-76CC5A63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6F41-8CD7-A240-CE75-852E336CD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6C5C-16D7-95AA-5838-5184443C2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MODEL_COMP_DEMO">
            <a:hlinkClick r:id="" action="ppaction://media"/>
            <a:extLst>
              <a:ext uri="{FF2B5EF4-FFF2-40B4-BE49-F238E27FC236}">
                <a16:creationId xmlns:a16="http://schemas.microsoft.com/office/drawing/2014/main" id="{67D87745-CD4C-ABC7-975A-0977401156EC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67" y="1239904"/>
            <a:ext cx="8939547" cy="5028388"/>
          </a:xfrm>
        </p:spPr>
      </p:pic>
    </p:spTree>
    <p:extLst>
      <p:ext uri="{BB962C8B-B14F-4D97-AF65-F5344CB8AC3E}">
        <p14:creationId xmlns:p14="http://schemas.microsoft.com/office/powerpoint/2010/main" val="2019250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07B9-CF6F-9D87-1690-F6C0FAFDF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49094-2C97-FAF8-1FE8-22B6163EE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7EC2BC-047F-FE20-605A-1420F4CD82A5}"/>
              </a:ext>
            </a:extLst>
          </p:cNvPr>
          <p:cNvSpPr/>
          <p:nvPr/>
        </p:nvSpPr>
        <p:spPr>
          <a:xfrm>
            <a:off x="3967031" y="2326623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11EED9-D019-4B3C-99D7-EE165B85E7C6}"/>
              </a:ext>
            </a:extLst>
          </p:cNvPr>
          <p:cNvSpPr/>
          <p:nvPr/>
        </p:nvSpPr>
        <p:spPr>
          <a:xfrm>
            <a:off x="3967031" y="4125236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Space</a:t>
            </a:r>
            <a:endParaRPr lang="en-GB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E80E5B-4116-CDAC-8BD3-6C8523839AC2}"/>
              </a:ext>
            </a:extLst>
          </p:cNvPr>
          <p:cNvSpPr/>
          <p:nvPr/>
        </p:nvSpPr>
        <p:spPr>
          <a:xfrm>
            <a:off x="6452294" y="2401442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Environmental Impact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B15EC7-6E72-1B41-5112-F6884BC1A936}"/>
              </a:ext>
            </a:extLst>
          </p:cNvPr>
          <p:cNvSpPr/>
          <p:nvPr/>
        </p:nvSpPr>
        <p:spPr>
          <a:xfrm>
            <a:off x="6452294" y="4232011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Edge Deployments</a:t>
            </a:r>
          </a:p>
        </p:txBody>
      </p:sp>
      <p:pic>
        <p:nvPicPr>
          <p:cNvPr id="32" name="Picture 2" descr="AI Training Costs Are Improving at 50x the Speed of Moore's Law">
            <a:extLst>
              <a:ext uri="{FF2B5EF4-FFF2-40B4-BE49-F238E27FC236}">
                <a16:creationId xmlns:a16="http://schemas.microsoft.com/office/drawing/2014/main" id="{494D216C-B8C2-0A09-3F4F-7977BF54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1" y="289383"/>
            <a:ext cx="3225962" cy="22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Carbon footprint of our AI-driven society - Institutt for informatikk">
            <a:extLst>
              <a:ext uri="{FF2B5EF4-FFF2-40B4-BE49-F238E27FC236}">
                <a16:creationId xmlns:a16="http://schemas.microsoft.com/office/drawing/2014/main" id="{DB96B4DC-46D7-3A8D-EC69-22A54E56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87" y="313409"/>
            <a:ext cx="3221802" cy="20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An Introduction to Large Language Models (LLMs): How It Got Created">
            <a:extLst>
              <a:ext uri="{FF2B5EF4-FFF2-40B4-BE49-F238E27FC236}">
                <a16:creationId xmlns:a16="http://schemas.microsoft.com/office/drawing/2014/main" id="{0BA665AC-BAB2-1C8F-F711-8CA62D8E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4" y="4125236"/>
            <a:ext cx="3564260" cy="16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AB8786-B72C-B0EB-8BCB-0A9AE7B03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41" y="4004565"/>
            <a:ext cx="2544706" cy="1905531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2993B55-5594-9035-6D76-9F0A53CAC6F8}"/>
              </a:ext>
            </a:extLst>
          </p:cNvPr>
          <p:cNvSpPr txBox="1"/>
          <p:nvPr/>
        </p:nvSpPr>
        <p:spPr bwMode="auto">
          <a:xfrm>
            <a:off x="5238749" y="3408517"/>
            <a:ext cx="135020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ShellMedium" panose="00000600000000000000" pitchFamily="50" charset="0"/>
              </a:rPr>
              <a:t>Motivation</a:t>
            </a:r>
            <a:endParaRPr lang="en-GB" sz="1800" dirty="0">
              <a:solidFill>
                <a:srgbClr val="FF0000"/>
              </a:solidFill>
            </a:endParaRPr>
          </a:p>
        </p:txBody>
      </p:sp>
      <p:pic>
        <p:nvPicPr>
          <p:cNvPr id="75" name="Graphic 74" descr="Line arrow: Counter-clockwise curve with solid fill">
            <a:extLst>
              <a:ext uri="{FF2B5EF4-FFF2-40B4-BE49-F238E27FC236}">
                <a16:creationId xmlns:a16="http://schemas.microsoft.com/office/drawing/2014/main" id="{7E5FF74D-975E-8778-C358-A335B8A67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085378" flipH="1">
            <a:off x="5578320" y="1648940"/>
            <a:ext cx="768676" cy="914400"/>
          </a:xfrm>
          <a:prstGeom prst="rect">
            <a:avLst/>
          </a:prstGeom>
        </p:spPr>
      </p:pic>
      <p:pic>
        <p:nvPicPr>
          <p:cNvPr id="82" name="Graphic 81" descr="Line arrow: Counter-clockwise curve with solid fill">
            <a:extLst>
              <a:ext uri="{FF2B5EF4-FFF2-40B4-BE49-F238E27FC236}">
                <a16:creationId xmlns:a16="http://schemas.microsoft.com/office/drawing/2014/main" id="{B627A824-5E0D-5C51-45C4-31B5AC46C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163665" flipH="1">
            <a:off x="6966873" y="3222916"/>
            <a:ext cx="719850" cy="856318"/>
          </a:xfrm>
          <a:prstGeom prst="rect">
            <a:avLst/>
          </a:prstGeom>
        </p:spPr>
      </p:pic>
      <p:pic>
        <p:nvPicPr>
          <p:cNvPr id="85" name="Graphic 84" descr="Line arrow: Counter-clockwise curve with solid fill">
            <a:extLst>
              <a:ext uri="{FF2B5EF4-FFF2-40B4-BE49-F238E27FC236}">
                <a16:creationId xmlns:a16="http://schemas.microsoft.com/office/drawing/2014/main" id="{DA0FE752-645F-9261-EF89-9E742FE47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666683" flipH="1">
            <a:off x="5553926" y="4607255"/>
            <a:ext cx="719850" cy="856318"/>
          </a:xfrm>
          <a:prstGeom prst="rect">
            <a:avLst/>
          </a:prstGeom>
        </p:spPr>
      </p:pic>
      <p:pic>
        <p:nvPicPr>
          <p:cNvPr id="86" name="Graphic 85" descr="Line arrow: Counter-clockwise curve with solid fill">
            <a:extLst>
              <a:ext uri="{FF2B5EF4-FFF2-40B4-BE49-F238E27FC236}">
                <a16:creationId xmlns:a16="http://schemas.microsoft.com/office/drawing/2014/main" id="{01A2F5C5-FC3D-B9AB-9EDA-F3FA1B0FE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12825" flipH="1">
            <a:off x="3934777" y="3141009"/>
            <a:ext cx="719850" cy="85631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721E2BE-45B7-A955-E533-49CA2A1A3D1B}"/>
              </a:ext>
            </a:extLst>
          </p:cNvPr>
          <p:cNvSpPr txBox="1"/>
          <p:nvPr/>
        </p:nvSpPr>
        <p:spPr bwMode="auto">
          <a:xfrm>
            <a:off x="292000" y="2490121"/>
            <a:ext cx="30787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accent6"/>
                </a:solidFill>
              </a:rPr>
              <a:t>Cost of  Training &amp; Inferencing large models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538C6A-60ED-3A2D-9780-6314398CD91B}"/>
              </a:ext>
            </a:extLst>
          </p:cNvPr>
          <p:cNvSpPr txBox="1"/>
          <p:nvPr/>
        </p:nvSpPr>
        <p:spPr bwMode="auto">
          <a:xfrm>
            <a:off x="1064401" y="5814077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Model Size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2A88BED-05D2-8302-05A2-191B8D24B538}"/>
              </a:ext>
            </a:extLst>
          </p:cNvPr>
          <p:cNvSpPr txBox="1"/>
          <p:nvPr/>
        </p:nvSpPr>
        <p:spPr bwMode="auto">
          <a:xfrm>
            <a:off x="9535612" y="2480158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CO2 Emission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7727F5E-3AE8-6DF4-F219-AD9C906F679E}"/>
              </a:ext>
            </a:extLst>
          </p:cNvPr>
          <p:cNvSpPr txBox="1"/>
          <p:nvPr/>
        </p:nvSpPr>
        <p:spPr bwMode="auto">
          <a:xfrm>
            <a:off x="9535612" y="5903486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Standard-Eye</a:t>
            </a:r>
          </a:p>
        </p:txBody>
      </p:sp>
    </p:spTree>
    <p:extLst>
      <p:ext uri="{BB962C8B-B14F-4D97-AF65-F5344CB8AC3E}">
        <p14:creationId xmlns:p14="http://schemas.microsoft.com/office/powerpoint/2010/main" val="222383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90" grpId="0"/>
      <p:bldP spid="94" grpId="0"/>
      <p:bldP spid="95" grpId="0"/>
      <p:bldP spid="9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9998-0E62-8556-D799-4E55BCAB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624080"/>
          </a:xfrm>
        </p:spPr>
        <p:txBody>
          <a:bodyPr/>
          <a:lstStyle/>
          <a:p>
            <a:r>
              <a:rPr lang="en-GB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21D3-031D-00FE-D995-A768BEF746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794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Any deployment of Large Network (</a:t>
            </a:r>
            <a:r>
              <a:rPr lang="en-GB" b="1" i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Convolutional or Transformer based</a:t>
            </a:r>
            <a:r>
              <a:rPr lang="en-GB" dirty="0"/>
              <a:t>) should go through compression process before deploying it to any business.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7242-4B2A-13D1-B4F5-8F9D5F46A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536C-BB8D-F732-5018-62CE00A8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53C4A-1045-E1B2-6DFC-1705385AA4E4}"/>
              </a:ext>
            </a:extLst>
          </p:cNvPr>
          <p:cNvSpPr/>
          <p:nvPr/>
        </p:nvSpPr>
        <p:spPr>
          <a:xfrm>
            <a:off x="5034689" y="3622110"/>
            <a:ext cx="1694329" cy="7799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/>
                </a:solidFill>
              </a:rPr>
              <a:t>Model Compression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78D02-0E79-01A4-E4ED-07A1E2C2186D}"/>
              </a:ext>
            </a:extLst>
          </p:cNvPr>
          <p:cNvSpPr txBox="1"/>
          <p:nvPr/>
        </p:nvSpPr>
        <p:spPr bwMode="auto">
          <a:xfrm>
            <a:off x="1210849" y="3280906"/>
            <a:ext cx="2281074" cy="16857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2"/>
                </a:solidFill>
              </a:rPr>
              <a:t>Large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a, </a:t>
            </a:r>
            <a:br>
              <a:rPr lang="en-GB" sz="1600" dirty="0"/>
            </a:br>
            <a:r>
              <a:rPr lang="en-GB" sz="1600" dirty="0"/>
              <a:t>Size: b,</a:t>
            </a:r>
            <a:br>
              <a:rPr lang="en-GB" sz="1600" dirty="0"/>
            </a:br>
            <a:r>
              <a:rPr lang="en-GB" sz="1600" dirty="0"/>
              <a:t>Inference time: c,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1FCE8-E85E-27A2-AF8E-59635103EE3A}"/>
              </a:ext>
            </a:extLst>
          </p:cNvPr>
          <p:cNvSpPr txBox="1"/>
          <p:nvPr/>
        </p:nvSpPr>
        <p:spPr bwMode="auto">
          <a:xfrm>
            <a:off x="7792342" y="3281226"/>
            <a:ext cx="2551982" cy="1685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5"/>
                </a:solidFill>
              </a:rPr>
              <a:t>Small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 </a:t>
            </a:r>
            <a:r>
              <a:rPr lang="en-GB" sz="1600" dirty="0">
                <a:solidFill>
                  <a:schemeClr val="accent5"/>
                </a:solidFill>
              </a:rPr>
              <a:t>-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/>
              <a:t>, </a:t>
            </a:r>
            <a:br>
              <a:rPr lang="en-GB" sz="1600" dirty="0"/>
            </a:br>
            <a:r>
              <a:rPr lang="en-GB" sz="1600" dirty="0"/>
              <a:t>Size: b 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GB" sz="1600" dirty="0"/>
              <a:t>Inference time: c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/>
              <a:t>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7834-7AFC-2153-2619-AA2F3F0180AD}"/>
              </a:ext>
            </a:extLst>
          </p:cNvPr>
          <p:cNvSpPr txBox="1"/>
          <p:nvPr/>
        </p:nvSpPr>
        <p:spPr bwMode="auto">
          <a:xfrm>
            <a:off x="4190539" y="5295031"/>
            <a:ext cx="4063332" cy="3065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Such a that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is very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small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 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large</a:t>
            </a:r>
            <a:endParaRPr lang="en-GB" sz="16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0729E82-0DC3-9E74-FCCC-DE41CAB68A1D}"/>
              </a:ext>
            </a:extLst>
          </p:cNvPr>
          <p:cNvSpPr/>
          <p:nvPr/>
        </p:nvSpPr>
        <p:spPr>
          <a:xfrm>
            <a:off x="3971365" y="3855193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3CE988-E2D7-BF07-0A98-AB2CDF1073FC}"/>
              </a:ext>
            </a:extLst>
          </p:cNvPr>
          <p:cNvSpPr/>
          <p:nvPr/>
        </p:nvSpPr>
        <p:spPr>
          <a:xfrm>
            <a:off x="7093095" y="3831026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23784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/>
      <p:bldP spid="9" grpId="0"/>
      <p:bldP spid="10" grpId="0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348E-AED3-C954-FF16-5375F6EB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Compression!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1DAD-651B-452C-E3E9-1FF16ADEB2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441938"/>
            <a:ext cx="10914063" cy="491758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“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Model compression is the technique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“shrinking”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state-of-the-art neural networks and deploying in devices with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low power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and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resources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 without compromising on the model’s accuracy.”</a:t>
            </a:r>
            <a:r>
              <a:rPr lang="en-US" sz="1800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Deep neural networks are, in general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, highly overparameterized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Compressing or reducing in size and/or latency means the resulting models are both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memory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energy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efficient.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0BCEF-3B7E-5CD7-6574-F35A59A5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462D-9618-D596-37C6-AA2C232F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 descr="A baby with a few identical pictures&#10;&#10;Description automatically generated with medium confidence">
            <a:extLst>
              <a:ext uri="{FF2B5EF4-FFF2-40B4-BE49-F238E27FC236}">
                <a16:creationId xmlns:a16="http://schemas.microsoft.com/office/drawing/2014/main" id="{C85C0831-A83A-782F-A04A-92B25EE21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84" y="2382485"/>
            <a:ext cx="3565956" cy="18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0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9F17-2155-E090-BF38-EDD595B9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Compression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8EB3F-2270-BCC0-120D-471F533DE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0E57-53BC-4700-62FD-E99291C9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Content Placeholder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EA5D089F-6789-E6ED-2DBA-24971417E6C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55" y="4244854"/>
            <a:ext cx="3257515" cy="1763712"/>
          </a:xfrm>
          <a:prstGeom prst="rect">
            <a:avLst/>
          </a:prstGeom>
        </p:spPr>
      </p:pic>
      <p:pic>
        <p:nvPicPr>
          <p:cNvPr id="9" name="Picture 8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9DEE72F-167C-C37C-C026-F5BFEADC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5" y="1290759"/>
            <a:ext cx="3523200" cy="2950166"/>
          </a:xfrm>
          <a:prstGeom prst="rect">
            <a:avLst/>
          </a:prstGeom>
        </p:spPr>
      </p:pic>
      <p:pic>
        <p:nvPicPr>
          <p:cNvPr id="11" name="Picture 10" descr="A diagram of a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57935145-3653-2F8C-AB1B-EDDD46E20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956" y="1049336"/>
            <a:ext cx="4021407" cy="23710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Picture 12" descr="A diagram of a dog&#10;&#10;Description automatically generated">
            <a:extLst>
              <a:ext uri="{FF2B5EF4-FFF2-40B4-BE49-F238E27FC236}">
                <a16:creationId xmlns:a16="http://schemas.microsoft.com/office/drawing/2014/main" id="{6B624401-43BE-A73B-57C5-00D3D7BEC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05" y="3906741"/>
            <a:ext cx="3703696" cy="22791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AE192-ECF4-8256-20D8-3A4D071D6A49}"/>
              </a:ext>
            </a:extLst>
          </p:cNvPr>
          <p:cNvSpPr txBox="1"/>
          <p:nvPr/>
        </p:nvSpPr>
        <p:spPr bwMode="auto">
          <a:xfrm>
            <a:off x="943005" y="4240925"/>
            <a:ext cx="1435008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Quantization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F4578-5890-0766-F8D1-088E7910DA61}"/>
              </a:ext>
            </a:extLst>
          </p:cNvPr>
          <p:cNvSpPr txBox="1"/>
          <p:nvPr/>
        </p:nvSpPr>
        <p:spPr bwMode="auto">
          <a:xfrm>
            <a:off x="6842501" y="3442412"/>
            <a:ext cx="2996333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11198" lvl="1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Low-Rank Factorization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1243C-A9CD-B2FB-1E40-0862FAB785F6}"/>
              </a:ext>
            </a:extLst>
          </p:cNvPr>
          <p:cNvSpPr txBox="1"/>
          <p:nvPr/>
        </p:nvSpPr>
        <p:spPr bwMode="auto">
          <a:xfrm>
            <a:off x="3515710" y="6353503"/>
            <a:ext cx="2408032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 err="1"/>
              <a:t>Knowledege</a:t>
            </a:r>
            <a:r>
              <a:rPr lang="en-US" sz="1600" dirty="0"/>
              <a:t> Distillation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2EF26-67FF-85D2-DE71-4A2A7FFDA1AA}"/>
              </a:ext>
            </a:extLst>
          </p:cNvPr>
          <p:cNvSpPr txBox="1"/>
          <p:nvPr/>
        </p:nvSpPr>
        <p:spPr bwMode="auto">
          <a:xfrm>
            <a:off x="9198613" y="5879060"/>
            <a:ext cx="902811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3974698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6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>
                <a:latin typeface="+mj-lt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04E7E-B874-D7B4-B816-7283226C0435}"/>
              </a:ext>
            </a:extLst>
          </p:cNvPr>
          <p:cNvSpPr txBox="1"/>
          <p:nvPr/>
        </p:nvSpPr>
        <p:spPr bwMode="auto">
          <a:xfrm>
            <a:off x="507999" y="1520825"/>
            <a:ext cx="6340621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i="0" u="none" strike="noStrike" dirty="0">
                <a:solidFill>
                  <a:srgbClr val="000000"/>
                </a:solidFill>
                <a:effectLst/>
              </a:rPr>
              <a:t>Model Pruning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 is a technique to reduce the size of neural networks by eliminating less important weights or neurons, resulting in a smaller, more efficient model with minimal loss in </a:t>
            </a:r>
            <a:r>
              <a:rPr lang="en-IN" sz="1800" dirty="0"/>
              <a:t>performance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E4DBF-C0EE-2183-A62A-04D1E524D74F}"/>
              </a:ext>
            </a:extLst>
          </p:cNvPr>
          <p:cNvSpPr txBox="1"/>
          <p:nvPr/>
        </p:nvSpPr>
        <p:spPr bwMode="auto">
          <a:xfrm>
            <a:off x="401052" y="3658945"/>
            <a:ext cx="5318034" cy="2246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0000"/>
                </a:solidFill>
              </a:rPr>
              <a:t>Flexibility</a:t>
            </a:r>
            <a:endParaRPr lang="en-IN" sz="1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Applicable to weights, neurons, channels, or layers.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Layer-specific optimization for targeted compression.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0000"/>
                </a:solidFill>
              </a:rPr>
              <a:t>Performance Retention</a:t>
            </a:r>
            <a:endParaRPr lang="en-IN" sz="1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Minimal accuracy loss with proper strategies.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Preserves model structure for easy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0000"/>
                </a:solidFill>
              </a:rPr>
              <a:t>Compatibility with Other Techniques</a:t>
            </a:r>
            <a:endParaRPr lang="en-IN" sz="1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Combinable with quantization, distillation,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Enhanced efficiency and effectiveness.</a:t>
            </a:r>
          </a:p>
          <a:p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B4C28-4FD5-CBDB-6804-C08E78785020}"/>
              </a:ext>
            </a:extLst>
          </p:cNvPr>
          <p:cNvSpPr txBox="1"/>
          <p:nvPr/>
        </p:nvSpPr>
        <p:spPr bwMode="auto">
          <a:xfrm>
            <a:off x="507999" y="2782324"/>
            <a:ext cx="3589291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2800" dirty="0">
                <a:latin typeface="+mj-lt"/>
                <a:ea typeface="+mj-ea"/>
                <a:cs typeface="+mj-cs"/>
              </a:rPr>
              <a:t>Why Pruning?</a:t>
            </a:r>
            <a:br>
              <a:rPr lang="en-IN" sz="2800" dirty="0">
                <a:latin typeface="+mj-lt"/>
                <a:ea typeface="+mj-ea"/>
                <a:cs typeface="+mj-cs"/>
              </a:rPr>
            </a:br>
            <a:endParaRPr lang="en-IN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Pruning by explaining: A novel criterion for deep neural network pruning -  ScienceDirect">
            <a:extLst>
              <a:ext uri="{FF2B5EF4-FFF2-40B4-BE49-F238E27FC236}">
                <a16:creationId xmlns:a16="http://schemas.microsoft.com/office/drawing/2014/main" id="{C1BDBD9F-C7F3-08A4-A27F-3F3967BE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620" y="805053"/>
            <a:ext cx="429895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D6AED-C36C-234F-57F7-C227BA8C634A}"/>
              </a:ext>
            </a:extLst>
          </p:cNvPr>
          <p:cNvSpPr txBox="1"/>
          <p:nvPr/>
        </p:nvSpPr>
        <p:spPr bwMode="auto">
          <a:xfrm>
            <a:off x="5827197" y="4243821"/>
            <a:ext cx="6106886" cy="13849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0000"/>
                </a:solidFill>
              </a:rPr>
              <a:t>Scalability</a:t>
            </a:r>
            <a:endParaRPr lang="en-IN" sz="1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Effective for large models with millions of 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Supports incremental pruning for controlled compression.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000000"/>
                </a:solidFill>
              </a:rPr>
              <a:t>Regularization Benefits</a:t>
            </a:r>
            <a:endParaRPr lang="en-IN" sz="1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Implicit regularization improves generalization.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Helps prevent overfitting in large networks.</a:t>
            </a:r>
          </a:p>
        </p:txBody>
      </p:sp>
    </p:spTree>
    <p:extLst>
      <p:ext uri="{BB962C8B-B14F-4D97-AF65-F5344CB8AC3E}">
        <p14:creationId xmlns:p14="http://schemas.microsoft.com/office/powerpoint/2010/main" val="1676856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dirty="0">
                <a:latin typeface="+mj-lt"/>
                <a:ea typeface="+mj-ea"/>
                <a:cs typeface="+mj-cs"/>
              </a:rPr>
              <a:t>Types of 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7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E4DBF-C0EE-2183-A62A-04D1E524D74F}"/>
              </a:ext>
            </a:extLst>
          </p:cNvPr>
          <p:cNvSpPr txBox="1"/>
          <p:nvPr/>
        </p:nvSpPr>
        <p:spPr bwMode="auto">
          <a:xfrm>
            <a:off x="471133" y="1352542"/>
            <a:ext cx="5318034" cy="28007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/>
              <a:t>1. Structured Pruning</a:t>
            </a:r>
          </a:p>
          <a:p>
            <a:br>
              <a:rPr lang="en-IN" sz="1600" dirty="0"/>
            </a:br>
            <a:r>
              <a:rPr lang="en-IN" sz="1600" dirty="0"/>
              <a:t>Removing entire structures within the neural network for more predictable reductions in model size and computational requirements.</a:t>
            </a:r>
            <a:br>
              <a:rPr lang="en-IN" sz="1600" dirty="0"/>
            </a:br>
            <a:endParaRPr lang="en-IN" sz="1600" dirty="0"/>
          </a:p>
          <a:p>
            <a:r>
              <a:rPr lang="en-IN" sz="1600" b="1" dirty="0"/>
              <a:t>a. Neuron Pruning: </a:t>
            </a:r>
            <a:r>
              <a:rPr lang="en-IN" sz="1600" dirty="0"/>
              <a:t>Removing 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</a:rPr>
              <a:t>entire</a:t>
            </a:r>
            <a:r>
              <a:rPr lang="en-IN" sz="1600" dirty="0"/>
              <a:t> neurons.</a:t>
            </a:r>
          </a:p>
          <a:p>
            <a:pPr lvl="1"/>
            <a:endParaRPr lang="en-IN" sz="1600" dirty="0"/>
          </a:p>
          <a:p>
            <a:r>
              <a:rPr lang="en-IN" sz="1600" b="1" dirty="0"/>
              <a:t>b. Filter Pruning: </a:t>
            </a:r>
            <a:r>
              <a:rPr lang="en-IN" sz="1600" dirty="0"/>
              <a:t>Removing entire filters in convolutional layers.</a:t>
            </a:r>
          </a:p>
          <a:p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D6AED-C36C-234F-57F7-C227BA8C634A}"/>
              </a:ext>
            </a:extLst>
          </p:cNvPr>
          <p:cNvSpPr txBox="1"/>
          <p:nvPr/>
        </p:nvSpPr>
        <p:spPr bwMode="auto">
          <a:xfrm>
            <a:off x="5886720" y="1116812"/>
            <a:ext cx="6106886" cy="32932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sz="1600" b="1" dirty="0"/>
              <a:t>2. Unstructured Pruning</a:t>
            </a:r>
          </a:p>
          <a:p>
            <a:br>
              <a:rPr lang="en-IN" sz="1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IN" sz="1600" dirty="0">
                <a:solidFill>
                  <a:schemeClr val="tx1">
                    <a:lumMod val="50000"/>
                  </a:schemeClr>
                </a:solidFill>
              </a:rPr>
              <a:t>Removing individual weights within the neural network, leading to irregular sparsity patterns.</a:t>
            </a:r>
          </a:p>
          <a:p>
            <a:endParaRPr lang="en-IN" sz="16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IN" sz="1600" b="1" dirty="0"/>
              <a:t> Weight Pruning: </a:t>
            </a:r>
            <a:r>
              <a:rPr lang="en-IN" sz="1600" dirty="0"/>
              <a:t>Removing individual weights.</a:t>
            </a:r>
          </a:p>
          <a:p>
            <a:endParaRPr lang="en-IN" sz="1600" dirty="0"/>
          </a:p>
          <a:p>
            <a:r>
              <a:rPr lang="en-IN" sz="1600" b="1" dirty="0"/>
              <a:t>• Magnitude-based Pruning: </a:t>
            </a:r>
            <a:r>
              <a:rPr lang="en-IN" sz="1600" dirty="0"/>
              <a:t>Pruning weights with the smallest magnitudes.</a:t>
            </a:r>
          </a:p>
          <a:p>
            <a:r>
              <a:rPr lang="en-IN" sz="1600" b="1" dirty="0"/>
              <a:t>• Gradient-based Pruning: </a:t>
            </a:r>
            <a:r>
              <a:rPr lang="en-IN" sz="1600" dirty="0"/>
              <a:t>Pruning weights based on their gradients during training.</a:t>
            </a:r>
          </a:p>
          <a:p>
            <a:r>
              <a:rPr lang="en-IN" sz="1600" b="1" dirty="0"/>
              <a:t>• Sensitivity-based Pruning: </a:t>
            </a:r>
            <a:r>
              <a:rPr lang="en-IN" sz="1600" dirty="0"/>
              <a:t>Pruning weights based on their sensitivity to the loss function.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323F7BC-B1E2-9EAA-85C2-7B735ACA2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38" y="4421784"/>
            <a:ext cx="2609239" cy="2234579"/>
          </a:xfrm>
          <a:prstGeom prst="rect">
            <a:avLst/>
          </a:prstGeom>
        </p:spPr>
      </p:pic>
      <p:pic>
        <p:nvPicPr>
          <p:cNvPr id="14" name="Picture 13" descr="Diagram of pruning process with blue rectangles and white text&#10;&#10;Description automatically generated">
            <a:extLst>
              <a:ext uri="{FF2B5EF4-FFF2-40B4-BE49-F238E27FC236}">
                <a16:creationId xmlns:a16="http://schemas.microsoft.com/office/drawing/2014/main" id="{EE71F21C-D302-560C-3025-BE6C438CF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6" y="3885753"/>
            <a:ext cx="2804037" cy="24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4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95496-DBDE-9BE7-205D-297791EE7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3FF3-CB68-1E34-16C7-9733CFD61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F04B3-F7DC-0772-0181-ACC7DD7822F6}"/>
              </a:ext>
            </a:extLst>
          </p:cNvPr>
          <p:cNvSpPr txBox="1"/>
          <p:nvPr/>
        </p:nvSpPr>
        <p:spPr bwMode="auto">
          <a:xfrm>
            <a:off x="2225376" y="2921168"/>
            <a:ext cx="7738671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USER INTERFACE </a:t>
            </a:r>
          </a:p>
        </p:txBody>
      </p:sp>
    </p:spTree>
    <p:extLst>
      <p:ext uri="{BB962C8B-B14F-4D97-AF65-F5344CB8AC3E}">
        <p14:creationId xmlns:p14="http://schemas.microsoft.com/office/powerpoint/2010/main" val="29465712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95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3611-61F2-F19A-38EB-63B1EDE5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(Target Model)</a:t>
            </a:r>
          </a:p>
        </p:txBody>
      </p:sp>
      <p:pic>
        <p:nvPicPr>
          <p:cNvPr id="7" name="Content Placeholder 6" descr="A diagram of a machine&#10;&#10;Description automatically generated">
            <a:extLst>
              <a:ext uri="{FF2B5EF4-FFF2-40B4-BE49-F238E27FC236}">
                <a16:creationId xmlns:a16="http://schemas.microsoft.com/office/drawing/2014/main" id="{98AE3E5C-5ED5-8810-CA48-EF49A4125C4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67" y="3902075"/>
            <a:ext cx="2630052" cy="28047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63E7-090F-C17B-A66A-9B79F0775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6337-FDE0-6988-6916-D0A21FB3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26" name="Picture 2" descr="What is DETR?">
            <a:extLst>
              <a:ext uri="{FF2B5EF4-FFF2-40B4-BE49-F238E27FC236}">
                <a16:creationId xmlns:a16="http://schemas.microsoft.com/office/drawing/2014/main" id="{90531649-21CC-DEDD-A763-5F6DCC5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8" y="1116812"/>
            <a:ext cx="10640842" cy="27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C21FC6-8554-9CF9-D1DE-6BC289580065}"/>
              </a:ext>
            </a:extLst>
          </p:cNvPr>
          <p:cNvSpPr/>
          <p:nvPr/>
        </p:nvSpPr>
        <p:spPr>
          <a:xfrm>
            <a:off x="2565150" y="1179178"/>
            <a:ext cx="4506686" cy="2660531"/>
          </a:xfrm>
          <a:prstGeom prst="roundRect">
            <a:avLst/>
          </a:prstGeom>
          <a:solidFill>
            <a:schemeClr val="accent1">
              <a:alpha val="354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FC43A033-B8D0-36BA-F4B5-9F9BACF90564}"/>
              </a:ext>
            </a:extLst>
          </p:cNvPr>
          <p:cNvSpPr/>
          <p:nvPr/>
        </p:nvSpPr>
        <p:spPr>
          <a:xfrm flipV="1">
            <a:off x="3046266" y="3839709"/>
            <a:ext cx="457201" cy="2010038"/>
          </a:xfrm>
          <a:prstGeom prst="bentArrow">
            <a:avLst/>
          </a:prstGeom>
          <a:solidFill>
            <a:schemeClr val="accent1">
              <a:alpha val="424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18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17204</TotalTime>
  <Words>739</Words>
  <Application>Microsoft Macintosh PowerPoint</Application>
  <PresentationFormat>Widescreen</PresentationFormat>
  <Paragraphs>167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Times New Roman</vt:lpstr>
      <vt:lpstr>Bradley Hand ITC</vt:lpstr>
      <vt:lpstr>ShellMedium</vt:lpstr>
      <vt:lpstr>ShellHeavy</vt:lpstr>
      <vt:lpstr>Calibri</vt:lpstr>
      <vt:lpstr>Cambria Math</vt:lpstr>
      <vt:lpstr>Wingdings</vt:lpstr>
      <vt:lpstr>Verdana</vt:lpstr>
      <vt:lpstr>Shell layouts with footer</vt:lpstr>
      <vt:lpstr>CompactNet: Deep Learning Compression for Efficient Deployment</vt:lpstr>
      <vt:lpstr>PowerPoint Presentation</vt:lpstr>
      <vt:lpstr>Objective:</vt:lpstr>
      <vt:lpstr>Model Compression!</vt:lpstr>
      <vt:lpstr>Different Compression Methods</vt:lpstr>
      <vt:lpstr>Model Pruning</vt:lpstr>
      <vt:lpstr>Types of Model Pruning</vt:lpstr>
      <vt:lpstr>PowerPoint Presentation</vt:lpstr>
      <vt:lpstr>DETR (Target Model)</vt:lpstr>
      <vt:lpstr>Pruning Techniques </vt:lpstr>
      <vt:lpstr>Pruning Techniques </vt:lpstr>
      <vt:lpstr>Experiment Setup And Results</vt:lpstr>
      <vt:lpstr>Results</vt:lpstr>
      <vt:lpstr>ResNet Results</vt:lpstr>
      <vt:lpstr>VGG Results</vt:lpstr>
      <vt:lpstr>UNet Results</vt:lpstr>
      <vt:lpstr>DETR Results</vt:lpstr>
      <vt:lpstr>PowerPoint Presentation</vt:lpstr>
      <vt:lpstr>UI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Compression</dc:title>
  <dc:creator>Somawanshi, Prakalp A PTIN-PTIY/FHF</dc:creator>
  <cp:lastModifiedBy>Ashish Ranjan</cp:lastModifiedBy>
  <cp:revision>13</cp:revision>
  <dcterms:created xsi:type="dcterms:W3CDTF">2023-08-21T17:28:13Z</dcterms:created>
  <dcterms:modified xsi:type="dcterms:W3CDTF">2024-06-26T06:44:21Z</dcterms:modified>
  <cp:category>Shell_IC: INTERNAL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